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9" r:id="rId2"/>
    <p:sldId id="264" r:id="rId3"/>
    <p:sldId id="260" r:id="rId4"/>
    <p:sldId id="280" r:id="rId5"/>
    <p:sldId id="286" r:id="rId6"/>
    <p:sldId id="263" r:id="rId7"/>
    <p:sldId id="261" r:id="rId8"/>
    <p:sldId id="269" r:id="rId9"/>
    <p:sldId id="283" r:id="rId10"/>
    <p:sldId id="287" r:id="rId11"/>
    <p:sldId id="279" r:id="rId12"/>
    <p:sldId id="285" r:id="rId1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mith, Brittany" initials="SB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6C0A"/>
    <a:srgbClr val="002D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45" autoAdjust="0"/>
    <p:restoredTop sz="86469" autoAdjust="0"/>
  </p:normalViewPr>
  <p:slideViewPr>
    <p:cSldViewPr>
      <p:cViewPr>
        <p:scale>
          <a:sx n="70" d="100"/>
          <a:sy n="70" d="100"/>
        </p:scale>
        <p:origin x="-1862" y="-211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7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1"/>
            <a:ext cx="3037840" cy="464820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28EDC6CC-E6C0-483D-8CDC-E5119CA3B5A6}" type="datetimeFigureOut">
              <a:rPr lang="en-US" smtClean="0"/>
              <a:t>10/6/2015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6"/>
            <a:ext cx="3037840" cy="464820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EC6EA88C-9BB5-49A6-B0C0-B678482F9C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283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88C-9BB5-49A6-B0C0-B678482F9C5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9291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88C-9BB5-49A6-B0C0-B678482F9C5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2211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88C-9BB5-49A6-B0C0-B678482F9C5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5416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88C-9BB5-49A6-B0C0-B678482F9C5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467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88C-9BB5-49A6-B0C0-B678482F9C5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416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88C-9BB5-49A6-B0C0-B678482F9C5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262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88C-9BB5-49A6-B0C0-B678482F9C5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5177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88C-9BB5-49A6-B0C0-B678482F9C5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233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88C-9BB5-49A6-B0C0-B678482F9C5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9509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88C-9BB5-49A6-B0C0-B678482F9C5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3456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88C-9BB5-49A6-B0C0-B678482F9C5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5212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88C-9BB5-49A6-B0C0-B678482F9C5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680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F05F09-1A95-40AC-A667-6F6ABAFCCD95}" type="datetimeFigureOut">
              <a:rPr lang="en-US" smtClean="0"/>
              <a:pPr>
                <a:defRPr/>
              </a:pPr>
              <a:t>10/6/2015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201445-0F44-4CFC-A0F8-8924124158F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431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E5486D-BBFE-44CB-926D-030C737545CB}" type="datetimeFigureOut">
              <a:rPr lang="en-US" smtClean="0"/>
              <a:pPr>
                <a:defRPr/>
              </a:pPr>
              <a:t>10/6/2015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79280A-873E-4666-B6A3-2751ADCC04E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446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4C8ACA-575F-4236-9764-5B7CA0C96E6A}" type="datetimeFigureOut">
              <a:rPr lang="en-US" smtClean="0"/>
              <a:pPr>
                <a:defRPr/>
              </a:pPr>
              <a:t>10/6/2015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651BEC-50FC-4578-BCA9-496E5FAF9B4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926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63E8B6-B70B-46CE-9AE9-C241352DA18E}" type="datetimeFigureOut">
              <a:rPr lang="en-US" smtClean="0"/>
              <a:pPr>
                <a:defRPr/>
              </a:pPr>
              <a:t>10/6/2015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20673-B2DA-48A6-94F4-E5680640E3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218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A162FE-2F5B-449C-A239-E3AB30D3F721}" type="datetimeFigureOut">
              <a:rPr lang="en-US" smtClean="0"/>
              <a:pPr>
                <a:defRPr/>
              </a:pPr>
              <a:t>10/6/2015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E0E51B-E939-45B1-A4D3-A7B77DDDB33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861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540161-F8D9-4260-A83A-604C24279101}" type="datetimeFigureOut">
              <a:rPr lang="en-US" smtClean="0"/>
              <a:pPr>
                <a:defRPr/>
              </a:pPr>
              <a:t>10/6/2015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FB596E-D813-47ED-ACDF-E44FE866887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916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6EC6B4-44E3-4C51-9B16-89F9543EDB9A}" type="datetimeFigureOut">
              <a:rPr lang="en-US" smtClean="0"/>
              <a:pPr>
                <a:defRPr/>
              </a:pPr>
              <a:t>10/6/2015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929E29-6562-48E3-93E0-DC083F946E9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627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CBFBE7-0D56-4EB7-A20D-69813A1ADA96}" type="datetimeFigureOut">
              <a:rPr lang="en-US" smtClean="0"/>
              <a:pPr>
                <a:defRPr/>
              </a:pPr>
              <a:t>10/6/2015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A0A0AE-7637-4D28-9F77-13811DCB4BB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525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5BA68F-3C13-49FB-9941-0484DCFECE08}" type="datetimeFigureOut">
              <a:rPr lang="en-US" smtClean="0"/>
              <a:pPr>
                <a:defRPr/>
              </a:pPr>
              <a:t>10/6/2015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5AEA25-F87A-40E8-89D7-0EF326F47EA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108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C84DFB-B9C9-438F-8E39-3290ABC95726}" type="datetimeFigureOut">
              <a:rPr lang="en-US" smtClean="0"/>
              <a:pPr>
                <a:defRPr/>
              </a:pPr>
              <a:t>10/6/2015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4B1921-C81C-4203-AAD7-E3F798649D4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818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8080A7-3103-4E13-A1D4-84CB1B105B4F}" type="datetimeFigureOut">
              <a:rPr lang="en-US" smtClean="0"/>
              <a:pPr>
                <a:defRPr/>
              </a:pPr>
              <a:t>10/6/2015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DAB60-B5A6-4EDA-8362-771A02750C8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516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D708786-2CA1-47D9-BEF6-69A3A13954C8}" type="datetimeFigureOut">
              <a:rPr lang="en-US" smtClean="0"/>
              <a:pPr>
                <a:defRPr/>
              </a:pPr>
              <a:t>10/6/2015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DA82A5A-D071-477A-82E5-00B0F976CC0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365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rgbClr val="002D4E">
                <a:lumMod val="100000"/>
                <a:alpha val="50000"/>
              </a:srgbClr>
            </a:gs>
            <a:gs pos="16000">
              <a:schemeClr val="accent1">
                <a:lumMod val="0"/>
                <a:lumOff val="100000"/>
              </a:schemeClr>
            </a:gs>
            <a:gs pos="100000">
              <a:srgbClr val="002D4E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"/>
          <p:cNvSpPr/>
          <p:nvPr/>
        </p:nvSpPr>
        <p:spPr>
          <a:xfrm rot="16200000">
            <a:off x="-2371724" y="2371723"/>
            <a:ext cx="6858001" cy="2114552"/>
          </a:xfrm>
          <a:prstGeom prst="flowChartDocument">
            <a:avLst/>
          </a:prstGeom>
          <a:solidFill>
            <a:schemeClr val="accent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35" y="6324600"/>
            <a:ext cx="1127536" cy="33938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1676400" y="990600"/>
            <a:ext cx="6629400" cy="4876800"/>
          </a:xfrm>
          <a:noFill/>
          <a:effectLst>
            <a:softEdge rad="12700"/>
          </a:effectLst>
        </p:spPr>
        <p:txBody>
          <a:bodyPr anchor="ctr">
            <a:norm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Cuyahoga County Airport</a:t>
            </a:r>
            <a:r>
              <a:rPr lang="en-US" sz="35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/>
            </a:r>
            <a:br>
              <a:rPr lang="en-US" sz="35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en-US" sz="27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Runway 6/24 Safety Area Improvement Program</a:t>
            </a:r>
            <a:br>
              <a:rPr lang="en-US" sz="27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en-US" sz="2700" b="1" dirty="0">
                <a:solidFill>
                  <a:schemeClr val="bg1"/>
                </a:solidFill>
                <a:latin typeface="Arial Narrow" panose="020B0606020202030204" pitchFamily="34" charset="0"/>
              </a:rPr>
              <a:t/>
            </a:r>
            <a:br>
              <a:rPr lang="en-US" sz="2700" b="1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en-US" sz="27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/>
            </a:r>
            <a:br>
              <a:rPr lang="en-US" sz="27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en-US" sz="27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/>
            </a:r>
            <a:br>
              <a:rPr lang="en-US" sz="27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en-US" sz="27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OVERVIEW </a:t>
            </a:r>
            <a:br>
              <a:rPr lang="en-US" sz="27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en-US" sz="27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September 2015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994" y="3124200"/>
            <a:ext cx="748182" cy="74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75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rgbClr val="002D4E">
                <a:lumMod val="100000"/>
                <a:alpha val="50000"/>
              </a:srgbClr>
            </a:gs>
            <a:gs pos="16000">
              <a:schemeClr val="accent1">
                <a:lumMod val="0"/>
                <a:lumOff val="100000"/>
              </a:schemeClr>
            </a:gs>
            <a:gs pos="100000">
              <a:srgbClr val="002D4E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"/>
          <p:cNvSpPr/>
          <p:nvPr/>
        </p:nvSpPr>
        <p:spPr>
          <a:xfrm>
            <a:off x="0" y="0"/>
            <a:ext cx="9144000" cy="1422538"/>
          </a:xfrm>
          <a:prstGeom prst="flowChartDocument">
            <a:avLst/>
          </a:prstGeom>
          <a:solidFill>
            <a:schemeClr val="accent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35" y="6324600"/>
            <a:ext cx="1127536" cy="33938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1" y="151002"/>
            <a:ext cx="8915400" cy="991998"/>
          </a:xfrm>
          <a:noFill/>
          <a:effectLst>
            <a:softEdge rad="12700"/>
          </a:effectLst>
        </p:spPr>
        <p:txBody>
          <a:bodyPr anchor="ctr">
            <a:normAutofit/>
          </a:bodyPr>
          <a:lstStyle/>
          <a:p>
            <a:r>
              <a:rPr lang="en-US" sz="3500" b="1" i="1" dirty="0" smtClean="0">
                <a:solidFill>
                  <a:schemeClr val="bg1"/>
                </a:solidFill>
                <a:latin typeface="+mn-lt"/>
              </a:rPr>
              <a:t>Project #3 – Runway 6 End Extension &amp; EMAS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68701" y="1143000"/>
            <a:ext cx="8460999" cy="5029200"/>
          </a:xfrm>
          <a:prstGeom prst="rect">
            <a:avLst/>
          </a:prstGeom>
          <a:noFill/>
          <a:effectLst>
            <a:softEdge rad="63500"/>
          </a:effectLst>
        </p:spPr>
        <p:txBody>
          <a:bodyPr vert="horz" lIns="91440" tIns="45720" rIns="91440" bIns="45720" rtlCol="0" anchor="t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 fontAlgn="auto"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sz="2800" b="1" dirty="0" smtClean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marL="1257300" lvl="2" indent="-342900" fontAlgn="auto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2400" b="1" dirty="0" smtClean="0">
              <a:solidFill>
                <a:schemeClr val="bg1">
                  <a:lumMod val="85000"/>
                </a:schemeClr>
              </a:solidFill>
              <a:latin typeface="Arial Narrow" panose="020B0606020202030204" pitchFamily="34" charset="0"/>
            </a:endParaRPr>
          </a:p>
          <a:p>
            <a:pPr marL="800100" lvl="1" indent="-342900" fontAlgn="auto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2400" b="1" dirty="0" smtClean="0">
              <a:solidFill>
                <a:schemeClr val="bg1">
                  <a:lumMod val="85000"/>
                </a:schemeClr>
              </a:solidFill>
              <a:latin typeface="Arial Narrow" panose="020B0606020202030204" pitchFamily="34" charset="0"/>
            </a:endParaRPr>
          </a:p>
          <a:p>
            <a:pPr lvl="2" fontAlgn="auto">
              <a:spcAft>
                <a:spcPts val="300"/>
              </a:spcAft>
            </a:pPr>
            <a:endParaRPr lang="en-US" sz="2000" b="1" dirty="0">
              <a:solidFill>
                <a:schemeClr val="bg1">
                  <a:lumMod val="85000"/>
                </a:schemeClr>
              </a:solidFill>
              <a:latin typeface="Arial Narrow" panose="020B0606020202030204" pitchFamily="34" charset="0"/>
            </a:endParaRPr>
          </a:p>
          <a:p>
            <a:pPr marL="800100" lvl="1" indent="-342900" fontAlgn="auto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2000" b="1" dirty="0" smtClean="0">
              <a:solidFill>
                <a:schemeClr val="bg1">
                  <a:lumMod val="85000"/>
                </a:schemeClr>
              </a:solidFill>
              <a:latin typeface="Arial Narrow" panose="020B0606020202030204" pitchFamily="34" charset="0"/>
            </a:endParaRPr>
          </a:p>
          <a:p>
            <a:pPr marL="800100" lvl="1" indent="-342900" fontAlgn="auto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2000" b="1" dirty="0" smtClean="0">
              <a:solidFill>
                <a:schemeClr val="bg1">
                  <a:lumMod val="85000"/>
                </a:schemeClr>
              </a:solidFill>
              <a:latin typeface="Arial Narrow" panose="020B0606020202030204" pitchFamily="34" charset="0"/>
            </a:endParaRPr>
          </a:p>
          <a:p>
            <a:pPr marL="1257300" lvl="2" indent="-342900" fontAlgn="auto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2000" b="1" dirty="0" smtClean="0">
              <a:solidFill>
                <a:schemeClr val="bg1">
                  <a:lumMod val="85000"/>
                </a:schemeClr>
              </a:solidFill>
              <a:latin typeface="Arial Narrow" panose="020B0606020202030204" pitchFamily="34" charset="0"/>
            </a:endParaRPr>
          </a:p>
          <a:p>
            <a:pPr marL="800100" lvl="1" indent="-342900" fontAlgn="auto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bg1">
                  <a:lumMod val="85000"/>
                </a:schemeClr>
              </a:solidFill>
              <a:latin typeface="Arial Narrow" panose="020B0606020202030204" pitchFamily="34" charset="0"/>
            </a:endParaRPr>
          </a:p>
          <a:p>
            <a:pPr lvl="2" fontAlgn="auto">
              <a:spcAft>
                <a:spcPts val="300"/>
              </a:spcAft>
            </a:pPr>
            <a:endParaRPr lang="en-US" sz="2000" b="1" dirty="0">
              <a:solidFill>
                <a:schemeClr val="bg1">
                  <a:lumMod val="85000"/>
                </a:schemeClr>
              </a:solidFill>
              <a:latin typeface="Arial Narrow" panose="020B0606020202030204" pitchFamily="34" charset="0"/>
            </a:endParaRPr>
          </a:p>
          <a:p>
            <a:pPr lvl="2" fontAlgn="auto">
              <a:spcAft>
                <a:spcPts val="300"/>
              </a:spcAft>
            </a:pPr>
            <a:endParaRPr lang="en-US" sz="2000" b="1" dirty="0" smtClean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marL="800100" lvl="1" indent="-342900" fontAlgn="auto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2000" b="1" dirty="0" smtClean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marL="800100" lvl="1" indent="-342900" fontAlgn="auto"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sz="2000" b="1" dirty="0" smtClean="0">
              <a:solidFill>
                <a:schemeClr val="bg1">
                  <a:lumMod val="85000"/>
                </a:schemeClr>
              </a:solidFill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1" y="1539127"/>
            <a:ext cx="6553200" cy="4827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27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rgbClr val="002D4E">
                <a:lumMod val="100000"/>
                <a:alpha val="50000"/>
              </a:srgbClr>
            </a:gs>
            <a:gs pos="16000">
              <a:schemeClr val="accent1">
                <a:lumMod val="0"/>
                <a:lumOff val="100000"/>
              </a:schemeClr>
            </a:gs>
            <a:gs pos="100000">
              <a:srgbClr val="002D4E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"/>
          <p:cNvSpPr/>
          <p:nvPr/>
        </p:nvSpPr>
        <p:spPr>
          <a:xfrm>
            <a:off x="0" y="0"/>
            <a:ext cx="9144000" cy="1422538"/>
          </a:xfrm>
          <a:prstGeom prst="flowChartDocument">
            <a:avLst/>
          </a:prstGeom>
          <a:solidFill>
            <a:schemeClr val="accent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35" y="6324600"/>
            <a:ext cx="1127536" cy="33938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1" y="151002"/>
            <a:ext cx="8915400" cy="991998"/>
          </a:xfrm>
          <a:noFill/>
          <a:effectLst>
            <a:softEdge rad="12700"/>
          </a:effectLst>
        </p:spPr>
        <p:txBody>
          <a:bodyPr anchor="ctr">
            <a:normAutofit fontScale="90000"/>
          </a:bodyPr>
          <a:lstStyle/>
          <a:p>
            <a:r>
              <a:rPr lang="en-US" sz="3500" b="1" i="1" dirty="0" smtClean="0">
                <a:solidFill>
                  <a:schemeClr val="bg1"/>
                </a:solidFill>
                <a:latin typeface="+mn-lt"/>
              </a:rPr>
              <a:t>Project #4 – Runway 24 End Relocation &amp; EMAS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68701" y="1143000"/>
            <a:ext cx="8460999" cy="5029200"/>
          </a:xfrm>
          <a:prstGeom prst="rect">
            <a:avLst/>
          </a:prstGeom>
          <a:noFill/>
          <a:effectLst>
            <a:softEdge rad="63500"/>
          </a:effectLst>
        </p:spPr>
        <p:txBody>
          <a:bodyPr vert="horz" lIns="91440" tIns="45720" rIns="91440" bIns="45720" rtlCol="0" anchor="t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 fontAlgn="auto"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sz="2800" b="1" dirty="0" smtClean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marL="1257300" lvl="2" indent="-342900" fontAlgn="auto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2400" b="1" dirty="0" smtClean="0">
              <a:solidFill>
                <a:schemeClr val="bg1">
                  <a:lumMod val="85000"/>
                </a:schemeClr>
              </a:solidFill>
              <a:latin typeface="Arial Narrow" panose="020B0606020202030204" pitchFamily="34" charset="0"/>
            </a:endParaRPr>
          </a:p>
          <a:p>
            <a:pPr marL="800100" lvl="1" indent="-342900" fontAlgn="auto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2400" b="1" dirty="0" smtClean="0">
              <a:solidFill>
                <a:schemeClr val="bg1">
                  <a:lumMod val="85000"/>
                </a:schemeClr>
              </a:solidFill>
              <a:latin typeface="Arial Narrow" panose="020B0606020202030204" pitchFamily="34" charset="0"/>
            </a:endParaRPr>
          </a:p>
          <a:p>
            <a:pPr lvl="2" fontAlgn="auto">
              <a:spcAft>
                <a:spcPts val="300"/>
              </a:spcAft>
            </a:pPr>
            <a:endParaRPr lang="en-US" sz="2000" b="1" dirty="0">
              <a:solidFill>
                <a:schemeClr val="bg1">
                  <a:lumMod val="85000"/>
                </a:schemeClr>
              </a:solidFill>
              <a:latin typeface="Arial Narrow" panose="020B0606020202030204" pitchFamily="34" charset="0"/>
            </a:endParaRPr>
          </a:p>
          <a:p>
            <a:pPr marL="800100" lvl="1" indent="-342900" fontAlgn="auto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2000" b="1" dirty="0" smtClean="0">
              <a:solidFill>
                <a:schemeClr val="bg1">
                  <a:lumMod val="85000"/>
                </a:schemeClr>
              </a:solidFill>
              <a:latin typeface="Arial Narrow" panose="020B0606020202030204" pitchFamily="34" charset="0"/>
            </a:endParaRPr>
          </a:p>
          <a:p>
            <a:pPr marL="800100" lvl="1" indent="-342900" fontAlgn="auto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2000" b="1" dirty="0" smtClean="0">
              <a:solidFill>
                <a:schemeClr val="bg1">
                  <a:lumMod val="85000"/>
                </a:schemeClr>
              </a:solidFill>
              <a:latin typeface="Arial Narrow" panose="020B0606020202030204" pitchFamily="34" charset="0"/>
            </a:endParaRPr>
          </a:p>
          <a:p>
            <a:pPr marL="1257300" lvl="2" indent="-342900" fontAlgn="auto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2000" b="1" dirty="0" smtClean="0">
              <a:solidFill>
                <a:schemeClr val="bg1">
                  <a:lumMod val="85000"/>
                </a:schemeClr>
              </a:solidFill>
              <a:latin typeface="Arial Narrow" panose="020B0606020202030204" pitchFamily="34" charset="0"/>
            </a:endParaRPr>
          </a:p>
          <a:p>
            <a:pPr marL="800100" lvl="1" indent="-342900" fontAlgn="auto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bg1">
                  <a:lumMod val="85000"/>
                </a:schemeClr>
              </a:solidFill>
              <a:latin typeface="Arial Narrow" panose="020B0606020202030204" pitchFamily="34" charset="0"/>
            </a:endParaRPr>
          </a:p>
          <a:p>
            <a:pPr lvl="2" fontAlgn="auto">
              <a:spcAft>
                <a:spcPts val="300"/>
              </a:spcAft>
            </a:pPr>
            <a:endParaRPr lang="en-US" sz="2000" b="1" dirty="0">
              <a:solidFill>
                <a:schemeClr val="bg1">
                  <a:lumMod val="85000"/>
                </a:schemeClr>
              </a:solidFill>
              <a:latin typeface="Arial Narrow" panose="020B0606020202030204" pitchFamily="34" charset="0"/>
            </a:endParaRPr>
          </a:p>
          <a:p>
            <a:pPr lvl="2" fontAlgn="auto">
              <a:spcAft>
                <a:spcPts val="300"/>
              </a:spcAft>
            </a:pPr>
            <a:endParaRPr lang="en-US" sz="2000" b="1" dirty="0" smtClean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marL="800100" lvl="1" indent="-342900" fontAlgn="auto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2000" b="1" dirty="0" smtClean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marL="800100" lvl="1" indent="-342900" fontAlgn="auto"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sz="2000" b="1" dirty="0" smtClean="0">
              <a:solidFill>
                <a:schemeClr val="bg1">
                  <a:lumMod val="85000"/>
                </a:schemeClr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774" y="1489571"/>
            <a:ext cx="4840451" cy="5004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50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rgbClr val="002D4E">
                <a:lumMod val="100000"/>
                <a:alpha val="50000"/>
              </a:srgbClr>
            </a:gs>
            <a:gs pos="16000">
              <a:schemeClr val="accent1">
                <a:lumMod val="0"/>
                <a:lumOff val="100000"/>
              </a:schemeClr>
            </a:gs>
            <a:gs pos="100000">
              <a:srgbClr val="002D4E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"/>
          <p:cNvSpPr/>
          <p:nvPr/>
        </p:nvSpPr>
        <p:spPr>
          <a:xfrm>
            <a:off x="0" y="0"/>
            <a:ext cx="9144000" cy="1422538"/>
          </a:xfrm>
          <a:prstGeom prst="flowChartDocument">
            <a:avLst/>
          </a:prstGeom>
          <a:solidFill>
            <a:schemeClr val="accent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35" y="6324600"/>
            <a:ext cx="1127536" cy="33938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1" y="151002"/>
            <a:ext cx="8915400" cy="991998"/>
          </a:xfrm>
          <a:noFill/>
          <a:effectLst>
            <a:softEdge rad="12700"/>
          </a:effectLst>
        </p:spPr>
        <p:txBody>
          <a:bodyPr anchor="ctr">
            <a:normAutofit/>
          </a:bodyPr>
          <a:lstStyle/>
          <a:p>
            <a:r>
              <a:rPr lang="en-US" sz="3500" b="1" i="1" dirty="0" smtClean="0">
                <a:solidFill>
                  <a:schemeClr val="bg1"/>
                </a:solidFill>
                <a:latin typeface="+mn-lt"/>
              </a:rPr>
              <a:t>Project Completion 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68701" y="1143000"/>
            <a:ext cx="8460999" cy="5029200"/>
          </a:xfrm>
          <a:prstGeom prst="rect">
            <a:avLst/>
          </a:prstGeom>
          <a:noFill/>
          <a:effectLst>
            <a:softEdge rad="63500"/>
          </a:effectLst>
        </p:spPr>
        <p:txBody>
          <a:bodyPr vert="horz" lIns="91440" tIns="45720" rIns="91440" bIns="45720" rtlCol="0" anchor="t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 fontAlgn="auto"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sz="2800" b="1" dirty="0" smtClean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marL="800100" lvl="1" indent="-342900" fontAlgn="auto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</a:rPr>
              <a:t>Compliant RSA</a:t>
            </a:r>
          </a:p>
          <a:p>
            <a:pPr marL="800100" lvl="1" indent="-342900" fontAlgn="auto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</a:rPr>
              <a:t>Pavement Section // 20-year design life</a:t>
            </a:r>
          </a:p>
          <a:p>
            <a:pPr marL="800100" lvl="1" indent="-342900" fontAlgn="auto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</a:rPr>
              <a:t>Complaint ROFA and Part 77 Primary Surface</a:t>
            </a:r>
          </a:p>
          <a:p>
            <a:pPr marL="800100" lvl="1" indent="-342900" fontAlgn="auto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</a:rPr>
              <a:t>Standard runway transverse grades</a:t>
            </a:r>
          </a:p>
          <a:p>
            <a:pPr marL="800100" lvl="1" indent="-342900" fontAlgn="auto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</a:rPr>
              <a:t>Compliant taxiway connector locations </a:t>
            </a:r>
          </a:p>
          <a:p>
            <a:pPr marL="800100" lvl="1" indent="-342900" fontAlgn="auto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</a:rPr>
              <a:t>Final Declared Distances </a:t>
            </a:r>
          </a:p>
          <a:p>
            <a:pPr marL="1257300" lvl="2" indent="-342900" fontAlgn="auto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</a:rPr>
              <a:t>5,502’</a:t>
            </a:r>
          </a:p>
          <a:p>
            <a:pPr marL="1257300" lvl="2" indent="-342900" fontAlgn="auto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</a:rPr>
              <a:t>Runway 24 LDA – 5,000’</a:t>
            </a:r>
          </a:p>
          <a:p>
            <a:pPr marL="1257300" lvl="2" indent="-342900" fontAlgn="auto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</a:rPr>
              <a:t>Runway 6 LDA – 5,184’</a:t>
            </a:r>
          </a:p>
          <a:p>
            <a:pPr marL="1257300" lvl="2" indent="-342900" fontAlgn="auto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2400" b="1" dirty="0" smtClean="0">
              <a:solidFill>
                <a:schemeClr val="bg1">
                  <a:lumMod val="85000"/>
                </a:schemeClr>
              </a:solidFill>
              <a:latin typeface="Arial Narrow" panose="020B0606020202030204" pitchFamily="34" charset="0"/>
            </a:endParaRPr>
          </a:p>
          <a:p>
            <a:pPr marL="800100" lvl="1" indent="-342900" fontAlgn="auto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2400" b="1" dirty="0" smtClean="0">
              <a:solidFill>
                <a:schemeClr val="bg1">
                  <a:lumMod val="85000"/>
                </a:schemeClr>
              </a:solidFill>
              <a:latin typeface="Arial Narrow" panose="020B0606020202030204" pitchFamily="34" charset="0"/>
            </a:endParaRPr>
          </a:p>
          <a:p>
            <a:pPr lvl="2" fontAlgn="auto">
              <a:spcAft>
                <a:spcPts val="300"/>
              </a:spcAft>
            </a:pPr>
            <a:endParaRPr lang="en-US" sz="2000" b="1" dirty="0">
              <a:solidFill>
                <a:schemeClr val="bg1">
                  <a:lumMod val="85000"/>
                </a:schemeClr>
              </a:solidFill>
              <a:latin typeface="Arial Narrow" panose="020B0606020202030204" pitchFamily="34" charset="0"/>
            </a:endParaRPr>
          </a:p>
          <a:p>
            <a:pPr marL="800100" lvl="1" indent="-342900" fontAlgn="auto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2000" b="1" dirty="0" smtClean="0">
              <a:solidFill>
                <a:schemeClr val="bg1">
                  <a:lumMod val="85000"/>
                </a:schemeClr>
              </a:solidFill>
              <a:latin typeface="Arial Narrow" panose="020B0606020202030204" pitchFamily="34" charset="0"/>
            </a:endParaRPr>
          </a:p>
          <a:p>
            <a:pPr marL="800100" lvl="1" indent="-342900" fontAlgn="auto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2000" b="1" dirty="0" smtClean="0">
              <a:solidFill>
                <a:schemeClr val="bg1">
                  <a:lumMod val="85000"/>
                </a:schemeClr>
              </a:solidFill>
              <a:latin typeface="Arial Narrow" panose="020B0606020202030204" pitchFamily="34" charset="0"/>
            </a:endParaRPr>
          </a:p>
          <a:p>
            <a:pPr marL="1257300" lvl="2" indent="-342900" fontAlgn="auto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2000" b="1" dirty="0" smtClean="0">
              <a:solidFill>
                <a:schemeClr val="bg1">
                  <a:lumMod val="85000"/>
                </a:schemeClr>
              </a:solidFill>
              <a:latin typeface="Arial Narrow" panose="020B0606020202030204" pitchFamily="34" charset="0"/>
            </a:endParaRPr>
          </a:p>
          <a:p>
            <a:pPr marL="800100" lvl="1" indent="-342900" fontAlgn="auto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bg1">
                  <a:lumMod val="85000"/>
                </a:schemeClr>
              </a:solidFill>
              <a:latin typeface="Arial Narrow" panose="020B0606020202030204" pitchFamily="34" charset="0"/>
            </a:endParaRPr>
          </a:p>
          <a:p>
            <a:pPr lvl="2" fontAlgn="auto">
              <a:spcAft>
                <a:spcPts val="300"/>
              </a:spcAft>
            </a:pPr>
            <a:endParaRPr lang="en-US" sz="2000" b="1" dirty="0">
              <a:solidFill>
                <a:schemeClr val="bg1">
                  <a:lumMod val="85000"/>
                </a:schemeClr>
              </a:solidFill>
              <a:latin typeface="Arial Narrow" panose="020B0606020202030204" pitchFamily="34" charset="0"/>
            </a:endParaRPr>
          </a:p>
          <a:p>
            <a:pPr lvl="2" fontAlgn="auto">
              <a:spcAft>
                <a:spcPts val="300"/>
              </a:spcAft>
            </a:pPr>
            <a:endParaRPr lang="en-US" sz="2000" b="1" dirty="0" smtClean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marL="800100" lvl="1" indent="-342900" fontAlgn="auto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2000" b="1" dirty="0" smtClean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marL="800100" lvl="1" indent="-342900" fontAlgn="auto"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sz="2000" b="1" dirty="0" smtClean="0">
              <a:solidFill>
                <a:schemeClr val="bg1">
                  <a:lumMod val="8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1792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rgbClr val="002D4E">
                <a:lumMod val="100000"/>
                <a:alpha val="50000"/>
              </a:srgbClr>
            </a:gs>
            <a:gs pos="16000">
              <a:schemeClr val="accent1">
                <a:lumMod val="0"/>
                <a:lumOff val="100000"/>
              </a:schemeClr>
            </a:gs>
            <a:gs pos="100000">
              <a:srgbClr val="002D4E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"/>
          <p:cNvSpPr/>
          <p:nvPr/>
        </p:nvSpPr>
        <p:spPr>
          <a:xfrm>
            <a:off x="0" y="0"/>
            <a:ext cx="9144000" cy="1422538"/>
          </a:xfrm>
          <a:prstGeom prst="flowChartDocument">
            <a:avLst/>
          </a:prstGeom>
          <a:solidFill>
            <a:schemeClr val="accent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35" y="6324600"/>
            <a:ext cx="1127536" cy="33938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1" y="151002"/>
            <a:ext cx="8915400" cy="991998"/>
          </a:xfrm>
          <a:noFill/>
          <a:effectLst>
            <a:softEdge rad="12700"/>
          </a:effectLst>
        </p:spPr>
        <p:txBody>
          <a:bodyPr anchor="ctr">
            <a:normAutofit/>
          </a:bodyPr>
          <a:lstStyle/>
          <a:p>
            <a:r>
              <a:rPr lang="en-US" sz="3500" b="1" i="1" dirty="0" smtClean="0">
                <a:solidFill>
                  <a:schemeClr val="bg1"/>
                </a:solidFill>
                <a:latin typeface="+mn-lt"/>
              </a:rPr>
              <a:t>Multi-Year Program Overview 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25801" y="1782216"/>
            <a:ext cx="8460999" cy="4466184"/>
          </a:xfrm>
          <a:prstGeom prst="rect">
            <a:avLst/>
          </a:prstGeom>
          <a:noFill/>
          <a:effectLst>
            <a:softEdge rad="63500"/>
          </a:effectLst>
        </p:spPr>
        <p:txBody>
          <a:bodyPr vert="horz" lIns="91440" tIns="45720" rIns="91440" bIns="45720" rtlCol="0" anchor="t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 fontAlgn="auto"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sz="2800" b="1" dirty="0" smtClean="0">
              <a:solidFill>
                <a:schemeClr val="bg1">
                  <a:lumMod val="85000"/>
                </a:schemeClr>
              </a:solidFill>
              <a:latin typeface="Arial Narrow" panose="020B0606020202030204" pitchFamily="34" charset="0"/>
            </a:endParaRPr>
          </a:p>
          <a:p>
            <a:pPr marL="800100" lvl="1" indent="-342900" fontAlgn="auto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</a:rPr>
              <a:t>Runway “shift” to the west</a:t>
            </a:r>
          </a:p>
          <a:p>
            <a:pPr marL="800100" lvl="1" indent="-342900" fontAlgn="auto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</a:rPr>
              <a:t>Reconstruct 1,239’ of the Runway 6 end 1,002’ of the Runway 24 end</a:t>
            </a:r>
          </a:p>
          <a:p>
            <a:pPr marL="800100" lvl="1" indent="-342900" fontAlgn="auto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</a:rPr>
              <a:t>Install new drainage &amp; grade RSA to standards (+/- 500,000 CY of cut) </a:t>
            </a:r>
          </a:p>
          <a:p>
            <a:pPr marL="800100" lvl="1" indent="-342900" fontAlgn="auto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</a:rPr>
              <a:t>Reconstruct southern half of existing Runway 6/24</a:t>
            </a:r>
          </a:p>
          <a:p>
            <a:pPr marL="800100" lvl="1" indent="-342900" fontAlgn="auto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</a:rPr>
              <a:t>Rehabilitate northern half of existing Runway 6/24</a:t>
            </a:r>
          </a:p>
          <a:p>
            <a:pPr marL="800100" lvl="1" indent="-342900" fontAlgn="auto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</a:rPr>
              <a:t>Edge Lights – Raise and Relocate</a:t>
            </a:r>
          </a:p>
          <a:p>
            <a:pPr marL="800100" lvl="1" indent="-342900" fontAlgn="auto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</a:rPr>
              <a:t>322’ EMAS bed on Runway 6 departure end</a:t>
            </a:r>
          </a:p>
          <a:p>
            <a:pPr marL="800100" lvl="1" indent="-342900" fontAlgn="auto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</a:rPr>
              <a:t>435’ EMAS bed on Runway 24 departure end</a:t>
            </a:r>
          </a:p>
          <a:p>
            <a:pPr marL="800100" lvl="1" indent="-342900" fontAlgn="auto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</a:rPr>
              <a:t>Relocate Runway 24 approach lights</a:t>
            </a:r>
          </a:p>
          <a:p>
            <a:pPr marL="800100" lvl="1" indent="-342900" fontAlgn="auto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</a:rPr>
              <a:t>Relocate Runway 24 Glideslope antenna &amp; PAPI</a:t>
            </a:r>
          </a:p>
          <a:p>
            <a:pPr marL="800100" lvl="1" indent="-342900" fontAlgn="auto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2000" b="1" dirty="0" smtClean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marL="800100" lvl="1" indent="-342900" fontAlgn="auto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2000" b="1" dirty="0" smtClean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marL="800100" lvl="1" indent="-342900" fontAlgn="auto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2000" b="1" dirty="0" smtClean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marL="800100" lvl="1" indent="-342900" fontAlgn="auto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2000" b="1" dirty="0" smtClean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marL="800100" lvl="1" indent="-342900" fontAlgn="auto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2000" b="1" dirty="0" smtClean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marL="800100" lvl="1" indent="-342900" fontAlgn="auto"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sz="2000" b="1" dirty="0" smtClean="0">
              <a:solidFill>
                <a:schemeClr val="bg1">
                  <a:lumMod val="8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4495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rgbClr val="002D4E">
                <a:lumMod val="100000"/>
                <a:alpha val="50000"/>
              </a:srgbClr>
            </a:gs>
            <a:gs pos="16000">
              <a:schemeClr val="accent1">
                <a:lumMod val="0"/>
                <a:lumOff val="100000"/>
              </a:schemeClr>
            </a:gs>
            <a:gs pos="100000">
              <a:srgbClr val="002D4E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"/>
          <p:cNvSpPr/>
          <p:nvPr/>
        </p:nvSpPr>
        <p:spPr>
          <a:xfrm>
            <a:off x="0" y="0"/>
            <a:ext cx="9144000" cy="1422538"/>
          </a:xfrm>
          <a:prstGeom prst="flowChartDocument">
            <a:avLst/>
          </a:prstGeom>
          <a:solidFill>
            <a:schemeClr val="accent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35" y="6324600"/>
            <a:ext cx="1127536" cy="33938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1" y="151002"/>
            <a:ext cx="8915400" cy="991998"/>
          </a:xfrm>
          <a:noFill/>
          <a:effectLst>
            <a:softEdge rad="12700"/>
          </a:effectLst>
        </p:spPr>
        <p:txBody>
          <a:bodyPr anchor="ctr">
            <a:normAutofit/>
          </a:bodyPr>
          <a:lstStyle/>
          <a:p>
            <a:r>
              <a:rPr lang="en-US" sz="3500" b="1" i="1" dirty="0" smtClean="0">
                <a:solidFill>
                  <a:schemeClr val="bg1"/>
                </a:solidFill>
                <a:latin typeface="+mn-lt"/>
              </a:rPr>
              <a:t>Why? 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25801" y="1782216"/>
            <a:ext cx="8460999" cy="3475583"/>
          </a:xfrm>
          <a:prstGeom prst="rect">
            <a:avLst/>
          </a:prstGeom>
          <a:noFill/>
          <a:effectLst>
            <a:softEdge rad="63500"/>
          </a:effectLst>
        </p:spPr>
        <p:txBody>
          <a:bodyPr vert="horz" lIns="91440" tIns="45720" rIns="91440" bIns="45720" rtlCol="0" anchor="t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 fontAlgn="auto"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sz="2800" b="1" dirty="0" smtClean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marL="800100" lvl="1" indent="-342900" fontAlgn="auto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100" b="1" dirty="0" smtClean="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</a:rPr>
              <a:t>Non-compliant Runway Safety Area (RSA) off ends of the Runway 6/24 </a:t>
            </a:r>
          </a:p>
          <a:p>
            <a:pPr marL="800100" lvl="1" indent="-342900" fontAlgn="auto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100" b="1" dirty="0" smtClean="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</a:rPr>
              <a:t>Runway lateral RSA grades not compliant</a:t>
            </a:r>
          </a:p>
          <a:p>
            <a:pPr marL="800100" lvl="1" indent="-342900" fontAlgn="auto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100" b="1" dirty="0" smtClean="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</a:rPr>
              <a:t>Ground within primary surface &amp; Part 77 transitional surface </a:t>
            </a:r>
          </a:p>
          <a:p>
            <a:pPr marL="800100" lvl="1" indent="-342900" fontAlgn="auto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100" b="1" dirty="0" smtClean="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</a:rPr>
              <a:t>Inadequate pavement section </a:t>
            </a:r>
          </a:p>
          <a:p>
            <a:pPr marL="800100" lvl="1" indent="-342900" fontAlgn="auto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100" b="1" dirty="0" smtClean="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</a:rPr>
              <a:t>Non-complaint transverse grades on Runway (super elevated)</a:t>
            </a:r>
          </a:p>
          <a:p>
            <a:pPr marL="800100" lvl="1" indent="-342900" fontAlgn="auto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100" b="1" dirty="0" smtClean="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</a:rPr>
              <a:t>Non-complaint connector taxiway location (direct access from apron to runway w/o turn) </a:t>
            </a:r>
          </a:p>
          <a:p>
            <a:pPr marL="800100" lvl="1" indent="-342900" fontAlgn="auto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2000" b="1" dirty="0" smtClean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marL="800100" lvl="1" indent="-342900" fontAlgn="auto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2000" b="1" dirty="0" smtClean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marL="800100" lvl="1" indent="-342900" fontAlgn="auto"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sz="2000" b="1" dirty="0" smtClean="0">
              <a:solidFill>
                <a:schemeClr val="bg1">
                  <a:lumMod val="8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1880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rgbClr val="002D4E">
                <a:lumMod val="100000"/>
                <a:alpha val="50000"/>
              </a:srgbClr>
            </a:gs>
            <a:gs pos="16000">
              <a:schemeClr val="accent1">
                <a:lumMod val="0"/>
                <a:lumOff val="100000"/>
              </a:schemeClr>
            </a:gs>
            <a:gs pos="100000">
              <a:srgbClr val="002D4E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"/>
          <p:cNvSpPr/>
          <p:nvPr/>
        </p:nvSpPr>
        <p:spPr>
          <a:xfrm>
            <a:off x="0" y="0"/>
            <a:ext cx="9144000" cy="1422538"/>
          </a:xfrm>
          <a:prstGeom prst="flowChartDocument">
            <a:avLst/>
          </a:prstGeom>
          <a:solidFill>
            <a:schemeClr val="accent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35" y="6324600"/>
            <a:ext cx="1127536" cy="33938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1" y="151002"/>
            <a:ext cx="8915400" cy="991998"/>
          </a:xfrm>
          <a:noFill/>
          <a:effectLst>
            <a:softEdge rad="12700"/>
          </a:effectLst>
        </p:spPr>
        <p:txBody>
          <a:bodyPr anchor="ctr">
            <a:normAutofit/>
          </a:bodyPr>
          <a:lstStyle/>
          <a:p>
            <a:r>
              <a:rPr lang="en-US" sz="3500" b="1" i="1" dirty="0" smtClean="0">
                <a:solidFill>
                  <a:schemeClr val="bg1"/>
                </a:solidFill>
                <a:latin typeface="+mn-lt"/>
              </a:rPr>
              <a:t>Why? 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25801" y="1782216"/>
            <a:ext cx="8460999" cy="3475583"/>
          </a:xfrm>
          <a:prstGeom prst="rect">
            <a:avLst/>
          </a:prstGeom>
          <a:noFill/>
          <a:effectLst>
            <a:softEdge rad="63500"/>
          </a:effectLst>
        </p:spPr>
        <p:txBody>
          <a:bodyPr vert="horz" lIns="91440" tIns="45720" rIns="91440" bIns="45720" rtlCol="0" anchor="t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0100" lvl="1" indent="-342900" fontAlgn="auto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2000" b="1" dirty="0" smtClean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marL="800100" lvl="1" indent="-342900" fontAlgn="auto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2000" b="1" dirty="0" smtClean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marL="800100" lvl="1" indent="-342900" fontAlgn="auto"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sz="2000" b="1" dirty="0" smtClean="0">
              <a:solidFill>
                <a:schemeClr val="bg1">
                  <a:lumMod val="85000"/>
                </a:schemeClr>
              </a:solidFill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567704"/>
            <a:ext cx="7162800" cy="475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66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rgbClr val="002D4E">
                <a:lumMod val="100000"/>
                <a:alpha val="50000"/>
              </a:srgbClr>
            </a:gs>
            <a:gs pos="16000">
              <a:schemeClr val="accent1">
                <a:lumMod val="0"/>
                <a:lumOff val="100000"/>
              </a:schemeClr>
            </a:gs>
            <a:gs pos="100000">
              <a:srgbClr val="002D4E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"/>
          <p:cNvSpPr/>
          <p:nvPr/>
        </p:nvSpPr>
        <p:spPr>
          <a:xfrm>
            <a:off x="0" y="0"/>
            <a:ext cx="9144000" cy="1422538"/>
          </a:xfrm>
          <a:prstGeom prst="flowChartDocument">
            <a:avLst/>
          </a:prstGeom>
          <a:solidFill>
            <a:schemeClr val="accent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35" y="6324600"/>
            <a:ext cx="1127536" cy="33938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1" y="151002"/>
            <a:ext cx="8915400" cy="991998"/>
          </a:xfrm>
          <a:noFill/>
          <a:effectLst>
            <a:softEdge rad="12700"/>
          </a:effectLst>
        </p:spPr>
        <p:txBody>
          <a:bodyPr anchor="ctr">
            <a:normAutofit/>
          </a:bodyPr>
          <a:lstStyle/>
          <a:p>
            <a:r>
              <a:rPr lang="en-US" sz="3500" b="1" i="1" dirty="0" smtClean="0">
                <a:solidFill>
                  <a:schemeClr val="bg1"/>
                </a:solidFill>
                <a:latin typeface="+mn-lt"/>
              </a:rPr>
              <a:t>Why? 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25801" y="1782216"/>
            <a:ext cx="8460999" cy="3475583"/>
          </a:xfrm>
          <a:prstGeom prst="rect">
            <a:avLst/>
          </a:prstGeom>
          <a:noFill/>
          <a:effectLst>
            <a:softEdge rad="63500"/>
          </a:effectLst>
        </p:spPr>
        <p:txBody>
          <a:bodyPr vert="horz" lIns="91440" tIns="45720" rIns="91440" bIns="45720" rtlCol="0" anchor="t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0100" lvl="1" indent="-342900" fontAlgn="auto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2000" b="1" dirty="0" smtClean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marL="800100" lvl="1" indent="-342900" fontAlgn="auto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2000" b="1" dirty="0" smtClean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marL="800100" lvl="1" indent="-342900" fontAlgn="auto"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sz="2000" b="1" dirty="0" smtClean="0">
              <a:solidFill>
                <a:schemeClr val="bg1">
                  <a:lumMod val="85000"/>
                </a:schemeClr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573540"/>
            <a:ext cx="7307933" cy="468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69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rgbClr val="002D4E">
                <a:lumMod val="100000"/>
                <a:alpha val="50000"/>
              </a:srgbClr>
            </a:gs>
            <a:gs pos="16000">
              <a:schemeClr val="accent1">
                <a:lumMod val="0"/>
                <a:lumOff val="100000"/>
              </a:schemeClr>
            </a:gs>
            <a:gs pos="100000">
              <a:srgbClr val="002D4E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"/>
          <p:cNvSpPr/>
          <p:nvPr/>
        </p:nvSpPr>
        <p:spPr>
          <a:xfrm>
            <a:off x="0" y="0"/>
            <a:ext cx="9144000" cy="1422538"/>
          </a:xfrm>
          <a:prstGeom prst="flowChartDocument">
            <a:avLst/>
          </a:prstGeom>
          <a:solidFill>
            <a:schemeClr val="accent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35" y="6324600"/>
            <a:ext cx="1127536" cy="33938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1" y="151002"/>
            <a:ext cx="8915400" cy="991998"/>
          </a:xfrm>
          <a:noFill/>
          <a:effectLst>
            <a:softEdge rad="12700"/>
          </a:effectLst>
        </p:spPr>
        <p:txBody>
          <a:bodyPr anchor="ctr">
            <a:normAutofit/>
          </a:bodyPr>
          <a:lstStyle/>
          <a:p>
            <a:r>
              <a:rPr lang="en-US" sz="3500" b="1" i="1" dirty="0" smtClean="0">
                <a:solidFill>
                  <a:schemeClr val="bg1"/>
                </a:solidFill>
                <a:latin typeface="+mn-lt"/>
              </a:rPr>
              <a:t>What are the project limitations?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25801" y="1782216"/>
            <a:ext cx="8460999" cy="3475583"/>
          </a:xfrm>
          <a:prstGeom prst="rect">
            <a:avLst/>
          </a:prstGeom>
          <a:noFill/>
          <a:effectLst>
            <a:softEdge rad="63500"/>
          </a:effectLst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 fontAlgn="auto"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sz="2800" b="1" dirty="0" smtClean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marL="800100" lvl="1" indent="-342900" fontAlgn="auto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</a:rPr>
              <a:t>FAA Funding </a:t>
            </a:r>
          </a:p>
          <a:p>
            <a:pPr marL="1257300" lvl="2" indent="-342900" fontAlgn="auto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</a:rPr>
              <a:t>Timing (normally do not issue grants until September)</a:t>
            </a:r>
          </a:p>
          <a:p>
            <a:pPr marL="1257300" lvl="2" indent="-342900" fontAlgn="auto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</a:rPr>
              <a:t>Discretionary Amount(s) Unknown</a:t>
            </a:r>
          </a:p>
          <a:p>
            <a:pPr marL="1257300" lvl="2" indent="-342900" fontAlgn="auto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</a:rPr>
              <a:t>FY 15 is last year of the 4-year Reauthorization Bill </a:t>
            </a:r>
          </a:p>
          <a:p>
            <a:pPr marL="800100" lvl="1" indent="-342900" fontAlgn="auto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</a:rPr>
              <a:t>Can’t start on the runway ends first </a:t>
            </a:r>
            <a:endParaRPr lang="en-US" sz="2400" b="1" dirty="0">
              <a:solidFill>
                <a:schemeClr val="bg1">
                  <a:lumMod val="85000"/>
                </a:schemeClr>
              </a:solidFill>
              <a:latin typeface="Arial Narrow" panose="020B0606020202030204" pitchFamily="34" charset="0"/>
            </a:endParaRPr>
          </a:p>
          <a:p>
            <a:pPr marL="1257300" lvl="2" indent="-342900" fontAlgn="auto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</a:rPr>
              <a:t>Shorten existing runway</a:t>
            </a:r>
          </a:p>
          <a:p>
            <a:pPr marL="1257300" lvl="2" indent="-342900" fontAlgn="auto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</a:rPr>
              <a:t>Profile issues  </a:t>
            </a:r>
          </a:p>
          <a:p>
            <a:pPr marL="800100" lvl="1" indent="-342900" fontAlgn="auto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</a:rPr>
              <a:t>No work within the RSA when runway is open </a:t>
            </a:r>
          </a:p>
          <a:p>
            <a:pPr marL="800100" lvl="1" indent="-342900" fontAlgn="auto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</a:rPr>
              <a:t>FAA will not grant modifications to standards on runway transverse grades</a:t>
            </a:r>
          </a:p>
          <a:p>
            <a:pPr marL="800100" lvl="1" indent="-342900" fontAlgn="auto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2000" b="1" dirty="0" smtClean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marL="800100" lvl="1" indent="-342900" fontAlgn="auto"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sz="2000" b="1" dirty="0" smtClean="0">
              <a:solidFill>
                <a:schemeClr val="bg1">
                  <a:lumMod val="8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1946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rgbClr val="002D4E">
                <a:lumMod val="100000"/>
                <a:alpha val="50000"/>
              </a:srgbClr>
            </a:gs>
            <a:gs pos="16000">
              <a:schemeClr val="accent1">
                <a:lumMod val="0"/>
                <a:lumOff val="100000"/>
              </a:schemeClr>
            </a:gs>
            <a:gs pos="100000">
              <a:srgbClr val="002D4E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"/>
          <p:cNvSpPr/>
          <p:nvPr/>
        </p:nvSpPr>
        <p:spPr>
          <a:xfrm>
            <a:off x="0" y="0"/>
            <a:ext cx="9144000" cy="1422538"/>
          </a:xfrm>
          <a:prstGeom prst="flowChartDocument">
            <a:avLst/>
          </a:prstGeom>
          <a:solidFill>
            <a:schemeClr val="accent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35" y="6324600"/>
            <a:ext cx="1127536" cy="33938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88490" y="190082"/>
            <a:ext cx="8915400" cy="991998"/>
          </a:xfrm>
          <a:noFill/>
          <a:effectLst>
            <a:softEdge rad="12700"/>
          </a:effectLst>
        </p:spPr>
        <p:txBody>
          <a:bodyPr anchor="ctr">
            <a:normAutofit/>
          </a:bodyPr>
          <a:lstStyle/>
          <a:p>
            <a:r>
              <a:rPr lang="en-US" sz="3500" b="1" i="1" dirty="0" smtClean="0">
                <a:solidFill>
                  <a:schemeClr val="bg1"/>
                </a:solidFill>
                <a:latin typeface="+mn-lt"/>
              </a:rPr>
              <a:t>Overall Phasing Schedule 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41500" y="1473908"/>
            <a:ext cx="8460999" cy="4262846"/>
          </a:xfrm>
          <a:prstGeom prst="rect">
            <a:avLst/>
          </a:prstGeom>
          <a:noFill/>
          <a:effectLst>
            <a:softEdge rad="63500"/>
          </a:effectLst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300"/>
              </a:spcAft>
            </a:pPr>
            <a:endParaRPr lang="en-US" sz="2800" b="1" dirty="0" smtClean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marL="800100" lvl="1" indent="-342900" fontAlgn="auto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9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Package #1 – Earthwork &amp; Drainage - $5 M</a:t>
            </a:r>
          </a:p>
          <a:p>
            <a:pPr marL="1257300" lvl="2" indent="-342900" fontAlgn="auto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sz="19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Received Bids - June 2015</a:t>
            </a:r>
          </a:p>
          <a:p>
            <a:pPr marL="1257300" lvl="2" indent="-342900" fontAlgn="auto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sz="19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Grant Issued – September 2015</a:t>
            </a:r>
          </a:p>
          <a:p>
            <a:pPr marL="1257300" lvl="2" indent="-342900" fontAlgn="auto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sz="19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Construction – March 2016</a:t>
            </a:r>
          </a:p>
          <a:p>
            <a:pPr lvl="2" fontAlgn="auto">
              <a:spcAft>
                <a:spcPts val="300"/>
              </a:spcAft>
            </a:pPr>
            <a:endParaRPr lang="en-US" sz="19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800100" lvl="1" indent="-342900" fontAlgn="auto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900" b="1" dirty="0">
                <a:solidFill>
                  <a:schemeClr val="bg1"/>
                </a:solidFill>
                <a:latin typeface="Arial Narrow" panose="020B0606020202030204" pitchFamily="34" charset="0"/>
              </a:rPr>
              <a:t>Package </a:t>
            </a:r>
            <a:r>
              <a:rPr lang="en-US" sz="19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#2 </a:t>
            </a:r>
            <a:r>
              <a:rPr lang="en-US" sz="1900" b="1" dirty="0">
                <a:solidFill>
                  <a:schemeClr val="bg1"/>
                </a:solidFill>
                <a:latin typeface="Arial Narrow" panose="020B0606020202030204" pitchFamily="34" charset="0"/>
              </a:rPr>
              <a:t>– </a:t>
            </a:r>
            <a:r>
              <a:rPr lang="en-US" sz="19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Reconstruct/Rehabilitate Existing Runway 6/24 - $9.8M </a:t>
            </a:r>
          </a:p>
          <a:p>
            <a:pPr marL="1257300" lvl="2" indent="-342900" fontAlgn="auto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sz="19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Receive Bids – April 2016</a:t>
            </a:r>
          </a:p>
          <a:p>
            <a:pPr marL="1257300" lvl="2" indent="-342900" fontAlgn="auto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sz="19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Construction – August 2016 – November 2016</a:t>
            </a:r>
          </a:p>
          <a:p>
            <a:pPr lvl="2" fontAlgn="auto">
              <a:spcAft>
                <a:spcPts val="300"/>
              </a:spcAft>
            </a:pPr>
            <a:endParaRPr lang="en-US" sz="19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800100" lvl="1" indent="-342900" fontAlgn="auto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900" b="1" dirty="0">
                <a:solidFill>
                  <a:schemeClr val="bg1"/>
                </a:solidFill>
                <a:latin typeface="Arial Narrow" panose="020B0606020202030204" pitchFamily="34" charset="0"/>
              </a:rPr>
              <a:t>Package #3 – Runway 6 End Reconstruction/Shift/EMAS Installation - $10M </a:t>
            </a:r>
          </a:p>
          <a:p>
            <a:pPr marL="1257300" lvl="2" indent="-342900" fontAlgn="auto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sz="1900" b="1" dirty="0">
                <a:solidFill>
                  <a:schemeClr val="bg1"/>
                </a:solidFill>
                <a:latin typeface="Arial Narrow" panose="020B0606020202030204" pitchFamily="34" charset="0"/>
              </a:rPr>
              <a:t>Construction – March 2017</a:t>
            </a:r>
          </a:p>
          <a:p>
            <a:pPr lvl="2" fontAlgn="auto">
              <a:spcAft>
                <a:spcPts val="300"/>
              </a:spcAft>
            </a:pPr>
            <a:endParaRPr lang="en-US" sz="19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800100" lvl="1" indent="-342900" fontAlgn="auto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900" b="1" dirty="0">
                <a:solidFill>
                  <a:schemeClr val="bg1"/>
                </a:solidFill>
                <a:latin typeface="Arial Narrow" panose="020B0606020202030204" pitchFamily="34" charset="0"/>
              </a:rPr>
              <a:t>Package #4 – Runway 24 End Reconstruction/Shift/EMAS Installation - $15M </a:t>
            </a:r>
          </a:p>
          <a:p>
            <a:pPr marL="1257300" lvl="2" indent="-342900" fontAlgn="auto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sz="1900" b="1" dirty="0">
                <a:solidFill>
                  <a:schemeClr val="bg1"/>
                </a:solidFill>
                <a:latin typeface="Arial Narrow" panose="020B0606020202030204" pitchFamily="34" charset="0"/>
              </a:rPr>
              <a:t>Construction – March 2018</a:t>
            </a:r>
          </a:p>
          <a:p>
            <a:pPr marL="1257300" lvl="2" indent="-342900" fontAlgn="auto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2200" b="1" dirty="0">
              <a:solidFill>
                <a:schemeClr val="bg1">
                  <a:lumMod val="85000"/>
                </a:schemeClr>
              </a:solidFill>
              <a:latin typeface="Arial Narrow" panose="020B0606020202030204" pitchFamily="34" charset="0"/>
            </a:endParaRPr>
          </a:p>
          <a:p>
            <a:pPr marL="1257300" lvl="2" indent="-342900" fontAlgn="auto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2200" b="1" dirty="0">
              <a:solidFill>
                <a:schemeClr val="bg1">
                  <a:lumMod val="85000"/>
                </a:schemeClr>
              </a:solidFill>
              <a:latin typeface="Arial Narrow" panose="020B0606020202030204" pitchFamily="34" charset="0"/>
            </a:endParaRPr>
          </a:p>
          <a:p>
            <a:pPr marL="800100" lvl="1" indent="-342900" fontAlgn="auto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2000" b="1" dirty="0" smtClean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marL="800100" lvl="1" indent="-342900" fontAlgn="auto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2000" b="1" dirty="0" smtClean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marL="800100" lvl="1" indent="-342900" fontAlgn="auto"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sz="2000" b="1" dirty="0" smtClean="0">
              <a:solidFill>
                <a:schemeClr val="bg1">
                  <a:lumMod val="8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7687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rgbClr val="002D4E">
                <a:lumMod val="100000"/>
                <a:alpha val="50000"/>
              </a:srgbClr>
            </a:gs>
            <a:gs pos="16000">
              <a:schemeClr val="accent1">
                <a:lumMod val="0"/>
                <a:lumOff val="100000"/>
              </a:schemeClr>
            </a:gs>
            <a:gs pos="100000">
              <a:srgbClr val="002D4E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"/>
          <p:cNvSpPr/>
          <p:nvPr/>
        </p:nvSpPr>
        <p:spPr>
          <a:xfrm>
            <a:off x="0" y="0"/>
            <a:ext cx="9144000" cy="1422538"/>
          </a:xfrm>
          <a:prstGeom prst="flowChartDocument">
            <a:avLst/>
          </a:prstGeom>
          <a:solidFill>
            <a:schemeClr val="accent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35" y="6324600"/>
            <a:ext cx="1127536" cy="33938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1" y="151002"/>
            <a:ext cx="8915400" cy="991998"/>
          </a:xfrm>
          <a:noFill/>
          <a:effectLst>
            <a:softEdge rad="12700"/>
          </a:effectLst>
        </p:spPr>
        <p:txBody>
          <a:bodyPr anchor="ctr">
            <a:normAutofit/>
          </a:bodyPr>
          <a:lstStyle/>
          <a:p>
            <a:r>
              <a:rPr lang="en-US" sz="3500" b="1" i="1" dirty="0" smtClean="0">
                <a:solidFill>
                  <a:schemeClr val="bg1"/>
                </a:solidFill>
                <a:latin typeface="+mn-lt"/>
              </a:rPr>
              <a:t>Package #1 – Earthwork &amp; Drainage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68701" y="1143000"/>
            <a:ext cx="8460999" cy="5029200"/>
          </a:xfrm>
          <a:prstGeom prst="rect">
            <a:avLst/>
          </a:prstGeom>
          <a:noFill/>
          <a:effectLst>
            <a:softEdge rad="63500"/>
          </a:effectLst>
        </p:spPr>
        <p:txBody>
          <a:bodyPr vert="horz" lIns="91440" tIns="45720" rIns="91440" bIns="45720" rtlCol="0" anchor="t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 fontAlgn="auto"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sz="2800" b="1" dirty="0" smtClean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marL="800100" lvl="1" indent="-342900" fontAlgn="auto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</a:rPr>
              <a:t>\</a:t>
            </a:r>
          </a:p>
          <a:p>
            <a:pPr marL="800100" lvl="1" indent="-342900" fontAlgn="auto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2000" b="1" dirty="0" smtClean="0">
              <a:solidFill>
                <a:schemeClr val="bg1">
                  <a:lumMod val="85000"/>
                </a:schemeClr>
              </a:solidFill>
              <a:latin typeface="Arial Narrow" panose="020B0606020202030204" pitchFamily="34" charset="0"/>
            </a:endParaRPr>
          </a:p>
          <a:p>
            <a:pPr lvl="2" fontAlgn="auto">
              <a:spcAft>
                <a:spcPts val="300"/>
              </a:spcAft>
            </a:pPr>
            <a:endParaRPr lang="en-US" sz="2000" b="1" dirty="0">
              <a:solidFill>
                <a:schemeClr val="bg1">
                  <a:lumMod val="85000"/>
                </a:schemeClr>
              </a:solidFill>
              <a:latin typeface="Arial Narrow" panose="020B0606020202030204" pitchFamily="34" charset="0"/>
            </a:endParaRPr>
          </a:p>
          <a:p>
            <a:pPr lvl="2" fontAlgn="auto">
              <a:spcAft>
                <a:spcPts val="300"/>
              </a:spcAft>
            </a:pPr>
            <a:endParaRPr lang="en-US" sz="2000" b="1" dirty="0" smtClean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marL="800100" lvl="1" indent="-342900" fontAlgn="auto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2000" b="1" dirty="0" smtClean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marL="800100" lvl="1" indent="-342900" fontAlgn="auto"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sz="2000" b="1" dirty="0" smtClean="0">
              <a:solidFill>
                <a:schemeClr val="bg1">
                  <a:lumMod val="85000"/>
                </a:schemeClr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58792"/>
            <a:ext cx="8458200" cy="313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3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rgbClr val="002D4E">
                <a:lumMod val="100000"/>
                <a:alpha val="50000"/>
              </a:srgbClr>
            </a:gs>
            <a:gs pos="16000">
              <a:schemeClr val="accent1">
                <a:lumMod val="0"/>
                <a:lumOff val="100000"/>
              </a:schemeClr>
            </a:gs>
            <a:gs pos="100000">
              <a:srgbClr val="002D4E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"/>
          <p:cNvSpPr/>
          <p:nvPr/>
        </p:nvSpPr>
        <p:spPr>
          <a:xfrm>
            <a:off x="0" y="0"/>
            <a:ext cx="9144000" cy="1422538"/>
          </a:xfrm>
          <a:prstGeom prst="flowChartDocument">
            <a:avLst/>
          </a:prstGeom>
          <a:solidFill>
            <a:schemeClr val="accent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35" y="6324600"/>
            <a:ext cx="1127536" cy="33938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1" y="151002"/>
            <a:ext cx="8915400" cy="991998"/>
          </a:xfrm>
          <a:noFill/>
          <a:effectLst>
            <a:softEdge rad="12700"/>
          </a:effectLst>
        </p:spPr>
        <p:txBody>
          <a:bodyPr anchor="ctr">
            <a:normAutofit fontScale="90000"/>
          </a:bodyPr>
          <a:lstStyle/>
          <a:p>
            <a:r>
              <a:rPr lang="en-US" sz="3500" b="1" i="1" dirty="0" smtClean="0">
                <a:solidFill>
                  <a:schemeClr val="bg1"/>
                </a:solidFill>
                <a:latin typeface="+mn-lt"/>
              </a:rPr>
              <a:t>Package #2 – Existing Runway 6/24 Rehabilitation/Reconstruction 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68701" y="1143000"/>
            <a:ext cx="8460999" cy="5029200"/>
          </a:xfrm>
          <a:prstGeom prst="rect">
            <a:avLst/>
          </a:prstGeom>
          <a:noFill/>
          <a:effectLst>
            <a:softEdge rad="63500"/>
          </a:effectLst>
        </p:spPr>
        <p:txBody>
          <a:bodyPr vert="horz" lIns="91440" tIns="45720" rIns="91440" bIns="45720" rtlCol="0" anchor="t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 fontAlgn="auto"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sz="2800" b="1" dirty="0" smtClean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marL="1714500" lvl="3" indent="-342900" fontAlgn="auto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2400" b="1" dirty="0" smtClean="0">
              <a:solidFill>
                <a:schemeClr val="bg1">
                  <a:lumMod val="85000"/>
                </a:schemeClr>
              </a:solidFill>
              <a:latin typeface="Arial Narrow" panose="020B0606020202030204" pitchFamily="34" charset="0"/>
            </a:endParaRPr>
          </a:p>
          <a:p>
            <a:pPr marL="800100" lvl="1" indent="-342900" fontAlgn="auto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2000" b="1" dirty="0" smtClean="0">
              <a:solidFill>
                <a:schemeClr val="bg1">
                  <a:lumMod val="85000"/>
                </a:schemeClr>
              </a:solidFill>
              <a:latin typeface="Arial Narrow" panose="020B0606020202030204" pitchFamily="34" charset="0"/>
            </a:endParaRPr>
          </a:p>
          <a:p>
            <a:pPr marL="800100" lvl="1" indent="-342900" fontAlgn="auto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2000" b="1" dirty="0" smtClean="0">
              <a:solidFill>
                <a:schemeClr val="bg1">
                  <a:lumMod val="85000"/>
                </a:schemeClr>
              </a:solidFill>
              <a:latin typeface="Arial Narrow" panose="020B0606020202030204" pitchFamily="34" charset="0"/>
            </a:endParaRPr>
          </a:p>
          <a:p>
            <a:pPr marL="1257300" lvl="2" indent="-342900" fontAlgn="auto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2000" b="1" dirty="0" smtClean="0">
              <a:solidFill>
                <a:schemeClr val="bg1">
                  <a:lumMod val="85000"/>
                </a:schemeClr>
              </a:solidFill>
              <a:latin typeface="Arial Narrow" panose="020B0606020202030204" pitchFamily="34" charset="0"/>
            </a:endParaRPr>
          </a:p>
          <a:p>
            <a:pPr marL="800100" lvl="1" indent="-342900" fontAlgn="auto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bg1">
                  <a:lumMod val="85000"/>
                </a:schemeClr>
              </a:solidFill>
              <a:latin typeface="Arial Narrow" panose="020B0606020202030204" pitchFamily="34" charset="0"/>
            </a:endParaRPr>
          </a:p>
          <a:p>
            <a:pPr lvl="2" fontAlgn="auto">
              <a:spcAft>
                <a:spcPts val="300"/>
              </a:spcAft>
            </a:pPr>
            <a:endParaRPr lang="en-US" sz="2000" b="1" dirty="0">
              <a:solidFill>
                <a:schemeClr val="bg1">
                  <a:lumMod val="85000"/>
                </a:schemeClr>
              </a:solidFill>
              <a:latin typeface="Arial Narrow" panose="020B0606020202030204" pitchFamily="34" charset="0"/>
            </a:endParaRPr>
          </a:p>
          <a:p>
            <a:pPr lvl="2" fontAlgn="auto">
              <a:spcAft>
                <a:spcPts val="300"/>
              </a:spcAft>
            </a:pPr>
            <a:endParaRPr lang="en-US" sz="2000" b="1" dirty="0" smtClean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marL="800100" lvl="1" indent="-342900" fontAlgn="auto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2000" b="1" dirty="0" smtClean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marL="800100" lvl="1" indent="-342900" fontAlgn="auto"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sz="2000" b="1" dirty="0" smtClean="0">
              <a:solidFill>
                <a:schemeClr val="bg1">
                  <a:lumMod val="85000"/>
                </a:schemeClr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03" y="1590746"/>
            <a:ext cx="7814429" cy="377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70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5816</TotalTime>
  <Words>389</Words>
  <Application>Microsoft Office PowerPoint</Application>
  <PresentationFormat>On-screen Show (4:3)</PresentationFormat>
  <Paragraphs>129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Cuyahoga County Airport Runway 6/24 Safety Area Improvement Program    OVERVIEW  September 2015</vt:lpstr>
      <vt:lpstr>Multi-Year Program Overview </vt:lpstr>
      <vt:lpstr>Why? </vt:lpstr>
      <vt:lpstr>Why? </vt:lpstr>
      <vt:lpstr>Why? </vt:lpstr>
      <vt:lpstr>What are the project limitations?</vt:lpstr>
      <vt:lpstr>Overall Phasing Schedule </vt:lpstr>
      <vt:lpstr>Package #1 – Earthwork &amp; Drainage</vt:lpstr>
      <vt:lpstr>Package #2 – Existing Runway 6/24 Rehabilitation/Reconstruction </vt:lpstr>
      <vt:lpstr>Project #3 – Runway 6 End Extension &amp; EMAS</vt:lpstr>
      <vt:lpstr>Project #4 – Runway 24 End Relocation &amp; EMAS</vt:lpstr>
      <vt:lpstr>Project Completion </vt:lpstr>
    </vt:vector>
  </TitlesOfParts>
  <Company>CHA Consulting,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 CHA Consulting | Date</dc:title>
  <dc:creator>Crowley, Caitlyn</dc:creator>
  <cp:lastModifiedBy>backdoor</cp:lastModifiedBy>
  <cp:revision>228</cp:revision>
  <cp:lastPrinted>2015-03-18T12:59:09Z</cp:lastPrinted>
  <dcterms:created xsi:type="dcterms:W3CDTF">2013-08-29T19:17:49Z</dcterms:created>
  <dcterms:modified xsi:type="dcterms:W3CDTF">2015-10-06T12:34:09Z</dcterms:modified>
</cp:coreProperties>
</file>